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2" r:id="rId2"/>
    <p:sldId id="283" r:id="rId3"/>
    <p:sldId id="281" r:id="rId4"/>
    <p:sldId id="273" r:id="rId5"/>
    <p:sldId id="282" r:id="rId6"/>
    <p:sldId id="274" r:id="rId7"/>
    <p:sldId id="280" r:id="rId8"/>
    <p:sldId id="284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F"/>
    <a:srgbClr val="E8E1FE"/>
    <a:srgbClr val="273878"/>
    <a:srgbClr val="202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/>
    <p:restoredTop sz="96296"/>
  </p:normalViewPr>
  <p:slideViewPr>
    <p:cSldViewPr snapToGrid="0">
      <p:cViewPr varScale="1">
        <p:scale>
          <a:sx n="111" d="100"/>
          <a:sy n="111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37F25-152F-C845-B751-F55E6E6B9DB4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9F853-2FE9-1F40-949A-0855B8C1B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EBBDF-CD14-CE98-74A4-F3EDF10D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65C7C-D9DD-0AF4-1B9D-A7B7F9911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DFC2F-E96B-A166-9DF8-3E4F2B96D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32AFA-1F94-1025-5B70-D1C7F8104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969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648B3-8090-2536-4A6E-E0362504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6E5E6-A95C-215A-9564-EECF96D39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9E60F-4BE2-3CE2-AD98-7A6146BB5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874D7-3CC5-19FC-6E3A-138BF6F94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529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D805-5836-9D09-BECB-1479E57AA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F873E8-74FC-8C5D-75B0-893E4471C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4E6A8-8E38-15D0-2A04-B06B98041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8E924-3B4A-130C-44AE-108247046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977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4EAAD-4BF5-E343-A458-3C0BE1B85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0B134-9DB9-67CC-6635-FAE293752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DBB9E-5E29-9225-11F2-EF8281173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AB0C6-1AF1-CE33-9278-E51B93259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53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AC7D1-81AE-556A-A939-D94A050C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90306-7CA5-1819-DD2D-E9C654E6A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EC65AD-14D8-2FA1-212E-EC81945A2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DD501-0E2E-1892-2D75-131BEB87D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68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6A5A4-4CFC-4A85-8041-08D34FA3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A2795-7AC1-8861-650E-1A96B5B81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470B01-7224-8C59-14FD-CEE509DB0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FE861-75A5-F252-1562-111FCF5AD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95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7F9C-667B-0E41-8B13-4273D074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793E9-444B-DAA7-F250-6FCCB90F5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9B5E2-F297-02B6-E1BF-FD6BD08B2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E9C60-654E-6690-29A4-5BC8B2379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416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18B7A-E0E0-8B7C-8E6D-DE028327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66A49-88CF-AD43-040B-3987634BF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23D86-3B8D-DA19-017B-ADE81FEEB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7C4C0-9A40-293C-E399-7B7D1E4B1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44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A9BC4-2092-42F6-BBE8-3818BC17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848C7-4F87-B4DE-7878-601DE77D82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39E87-A5D7-3BD4-1952-00B22CD2D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C8DD6-96B7-6D13-AB00-59E79B6E5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19F853-2FE9-1F40-949A-0855B8C1BB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56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7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9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3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0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1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4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7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25EEC24-AFE3-F349-A8E3-166E36AE6580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DF3AB50-E14E-9245-9B79-EFBCF5374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3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69042-5BC0-7EFB-E2B7-319BB3EF6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0979F1-2068-B139-9056-85AFCAF55A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7DD44-9F9F-11C2-1421-68AB5E38B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4218" y="2337272"/>
            <a:ext cx="6570348" cy="238760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7F5FF"/>
                </a:solidFill>
                <a:latin typeface="COCOGOOSE" panose="02000000000000000000" pitchFamily="2" charset="0"/>
                <a:cs typeface="29LT Bukra Regular" pitchFamily="34" charset="-78"/>
              </a:rPr>
              <a:t>Hello, I'm </a:t>
            </a:r>
            <a:r>
              <a:rPr lang="en-US" sz="2800" dirty="0" err="1">
                <a:solidFill>
                  <a:srgbClr val="F7F5FF"/>
                </a:solidFill>
                <a:latin typeface="COCOGOOSE" panose="02000000000000000000" pitchFamily="2" charset="0"/>
                <a:cs typeface="29LT Bukra Regular" pitchFamily="34" charset="-78"/>
              </a:rPr>
              <a:t>Besmelh</a:t>
            </a:r>
            <a:r>
              <a:rPr lang="en-US" sz="2800" dirty="0">
                <a:solidFill>
                  <a:srgbClr val="F7F5FF"/>
                </a:solidFill>
                <a:latin typeface="COCOGOOSE" panose="02000000000000000000" pitchFamily="2" charset="0"/>
                <a:cs typeface="29LT Bukra Regular" pitchFamily="34" charset="-78"/>
              </a:rPr>
              <a:t> </a:t>
            </a:r>
            <a:r>
              <a:rPr lang="en-US" sz="2800" dirty="0" err="1">
                <a:solidFill>
                  <a:srgbClr val="F7F5FF"/>
                </a:solidFill>
                <a:latin typeface="COCOGOOSE" panose="02000000000000000000" pitchFamily="2" charset="0"/>
                <a:cs typeface="29LT Bukra Regular" pitchFamily="34" charset="-78"/>
              </a:rPr>
              <a:t>Alshaalan</a:t>
            </a:r>
            <a:r>
              <a:rPr lang="en-US" sz="2800" dirty="0">
                <a:solidFill>
                  <a:srgbClr val="F7F5FF"/>
                </a:solidFill>
                <a:latin typeface="COCOGOOSE" panose="02000000000000000000" pitchFamily="2" charset="0"/>
                <a:cs typeface="29LT Bukra Regular" pitchFamily="34" charset="-78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498C2-410E-1946-5117-2E7A1018E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4218" y="4816947"/>
            <a:ext cx="6570348" cy="1655762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solidFill>
                  <a:srgbClr val="F7F5FF"/>
                </a:solidFill>
                <a:latin typeface="COCOGOOSE DemiBold" panose="02000000000000000000" pitchFamily="2" charset="0"/>
                <a:cs typeface="29LT Bukra Regular" pitchFamily="34" charset="-78"/>
              </a:rPr>
              <a:t>Welcome to my space!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30EF88-4323-EF80-60DF-D163923C4631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578864-D899-BDAE-264B-018CD968FEA8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246332-3E54-8850-B0A8-93A133B6CD77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C85FFE-B0F8-9F6E-AC4D-31B615161501}"/>
              </a:ext>
            </a:extLst>
          </p:cNvPr>
          <p:cNvSpPr/>
          <p:nvPr/>
        </p:nvSpPr>
        <p:spPr>
          <a:xfrm flipH="1" flipV="1">
            <a:off x="2646972" y="148230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F3CA7F-6FF2-DB1D-5A35-1BB5FB6DDD23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24D7A8-5771-F447-AAFA-13A0A5508501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0CC80B-C8DF-7A78-0A53-82945E93C90E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246441-F243-9109-E466-9B4BA7650333}"/>
              </a:ext>
            </a:extLst>
          </p:cNvPr>
          <p:cNvSpPr/>
          <p:nvPr/>
        </p:nvSpPr>
        <p:spPr>
          <a:xfrm flipH="1" flipV="1">
            <a:off x="8332994" y="153462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4138EC-4B93-AE7C-5E4E-EB2CFB4894C0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B21A9D7-D77D-58F1-FDBC-C2151C75AEB9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36C46B-2118-FFFB-7528-AD082EBC3F0D}"/>
              </a:ext>
            </a:extLst>
          </p:cNvPr>
          <p:cNvSpPr/>
          <p:nvPr/>
        </p:nvSpPr>
        <p:spPr>
          <a:xfrm flipH="1" flipV="1">
            <a:off x="8674037" y="2794914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79BE9F-937F-0F56-3A4E-25AAA86F3028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0B71C2-86DA-B3BB-596A-D483B64FF270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F3FF86D-3B82-2B44-C4CF-0371989F2484}"/>
              </a:ext>
            </a:extLst>
          </p:cNvPr>
          <p:cNvSpPr/>
          <p:nvPr/>
        </p:nvSpPr>
        <p:spPr>
          <a:xfrm flipH="1" flipV="1">
            <a:off x="539039" y="3602038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078EDD8-0317-6CE7-2B86-24C02612AA39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F265D96-C886-6883-150B-905F4D6C18C2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6534B8-55D5-293C-6B18-28197DB6CE00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8161DE-4D40-5B76-4835-2141A330A938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artoon character wearing a space suit and glasses&#10;&#10;Description automatically generated">
            <a:extLst>
              <a:ext uri="{FF2B5EF4-FFF2-40B4-BE49-F238E27FC236}">
                <a16:creationId xmlns:a16="http://schemas.microsoft.com/office/drawing/2014/main" id="{0962A65B-A879-94F4-9448-042ACE6D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45" y="797957"/>
            <a:ext cx="5056345" cy="7882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7E9C5AA-0877-7051-6CDB-6A7DAE8B4A3F}"/>
              </a:ext>
            </a:extLst>
          </p:cNvPr>
          <p:cNvSpPr/>
          <p:nvPr/>
        </p:nvSpPr>
        <p:spPr>
          <a:xfrm flipH="1" flipV="1">
            <a:off x="6926719" y="2656414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3B6AF-0F98-E507-6D6C-D5C025ABC7AA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repeatCount="indefinite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669 L 2.29167E-6 -2.22222E-6 " pathEditMode="relative" rAng="0" ptsTypes="AA">
                                      <p:cBhvr>
                                        <p:cTn id="10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D00E2D-A62C-1496-DAF0-3944F460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6FA6657-9F60-8868-2C46-516E2B872C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F0EED1-7ADB-C422-B6BC-08009B7BECC4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CB03EE-EA18-34B7-0F98-36F6A314A39B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52219C-5342-0CC6-14EC-BDBB48735788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5DD6AF-4A15-946C-ED92-153270D85D0F}"/>
              </a:ext>
            </a:extLst>
          </p:cNvPr>
          <p:cNvSpPr/>
          <p:nvPr/>
        </p:nvSpPr>
        <p:spPr>
          <a:xfrm flipH="1" flipV="1">
            <a:off x="1270758" y="608861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23F010-B517-7575-8E3E-BDCDB4221E6C}"/>
              </a:ext>
            </a:extLst>
          </p:cNvPr>
          <p:cNvSpPr/>
          <p:nvPr/>
        </p:nvSpPr>
        <p:spPr>
          <a:xfrm flipH="1" flipV="1">
            <a:off x="12013454" y="24639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0F001-787F-920B-2A5B-C96774686F4D}"/>
              </a:ext>
            </a:extLst>
          </p:cNvPr>
          <p:cNvSpPr/>
          <p:nvPr/>
        </p:nvSpPr>
        <p:spPr>
          <a:xfrm flipV="1">
            <a:off x="11450901" y="5818147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DAE7EF1-00DC-8C54-C41A-9D4E6BEFFCF7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5B4ADD-C0F7-D565-17CB-E02838859275}"/>
              </a:ext>
            </a:extLst>
          </p:cNvPr>
          <p:cNvSpPr/>
          <p:nvPr/>
        </p:nvSpPr>
        <p:spPr>
          <a:xfrm flipH="1" flipV="1">
            <a:off x="557489" y="476988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15B607-5427-4DCE-6796-82146FBC736F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2E0F72-BC20-96C0-614A-FE0AF01E9601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38435F-7728-BF25-A2F2-EFFCB39DADDA}"/>
              </a:ext>
            </a:extLst>
          </p:cNvPr>
          <p:cNvSpPr/>
          <p:nvPr/>
        </p:nvSpPr>
        <p:spPr>
          <a:xfrm flipH="1" flipV="1">
            <a:off x="3441933" y="608348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C292F4-C56F-E208-D6A1-4F60325E7DD8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881CC3-FB26-FB94-9F7F-FC24D8911AA2}"/>
              </a:ext>
            </a:extLst>
          </p:cNvPr>
          <p:cNvSpPr/>
          <p:nvPr/>
        </p:nvSpPr>
        <p:spPr>
          <a:xfrm flipH="1" flipV="1">
            <a:off x="11775692" y="660692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CC62D-527E-CF01-517E-DAC951F1BB9E}"/>
              </a:ext>
            </a:extLst>
          </p:cNvPr>
          <p:cNvSpPr/>
          <p:nvPr/>
        </p:nvSpPr>
        <p:spPr>
          <a:xfrm flipH="1" flipV="1">
            <a:off x="539039" y="3602038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C03C26-8E6B-55CC-B42A-967B5CEE7F8B}"/>
              </a:ext>
            </a:extLst>
          </p:cNvPr>
          <p:cNvSpPr/>
          <p:nvPr/>
        </p:nvSpPr>
        <p:spPr>
          <a:xfrm flipV="1">
            <a:off x="11995034" y="5603531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C9A9AA-3CDE-3338-D9C0-50782A14B9F7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C4AF57F-E540-2AC5-B6CA-180C74E471EA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0F8C3A-472C-0F84-3E0E-61E9763F35F5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8933D0-85EA-C175-6D58-034667B78394}"/>
              </a:ext>
            </a:extLst>
          </p:cNvPr>
          <p:cNvSpPr/>
          <p:nvPr/>
        </p:nvSpPr>
        <p:spPr>
          <a:xfrm flipH="1" flipV="1">
            <a:off x="11890028" y="3566282"/>
            <a:ext cx="105006" cy="105006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78470-69E3-B390-ADA1-0522A188C027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71B08-E2FA-DD2A-996C-88341842C7A4}"/>
              </a:ext>
            </a:extLst>
          </p:cNvPr>
          <p:cNvSpPr/>
          <p:nvPr/>
        </p:nvSpPr>
        <p:spPr>
          <a:xfrm>
            <a:off x="908899" y="1795209"/>
            <a:ext cx="2326292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7F5FF"/>
                </a:solidFill>
                <a:latin typeface="Lufga" pitchFamily="2" charset="77"/>
              </a:rPr>
              <a:t>Software Development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A8D628-B873-F99E-2B11-39A657E4B703}"/>
              </a:ext>
            </a:extLst>
          </p:cNvPr>
          <p:cNvSpPr/>
          <p:nvPr/>
        </p:nvSpPr>
        <p:spPr>
          <a:xfrm>
            <a:off x="4926275" y="1781107"/>
            <a:ext cx="190190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Web Dev. &amp; Design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E7DBB1-A2E3-C19D-9363-709FAA838C22}"/>
              </a:ext>
            </a:extLst>
          </p:cNvPr>
          <p:cNvSpPr/>
          <p:nvPr/>
        </p:nvSpPr>
        <p:spPr>
          <a:xfrm>
            <a:off x="9002401" y="1781107"/>
            <a:ext cx="87268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UI/UX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1DF74B-7581-D762-1A95-483CD074FDC3}"/>
              </a:ext>
            </a:extLst>
          </p:cNvPr>
          <p:cNvSpPr/>
          <p:nvPr/>
        </p:nvSpPr>
        <p:spPr>
          <a:xfrm>
            <a:off x="9932584" y="1763521"/>
            <a:ext cx="2062450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Computer Graphics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E94C24-4717-A7A0-07A0-DD440BFB113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Praline MCL Regular" pitchFamily="2" charset="77"/>
              </a:rPr>
              <a:t>A little about me…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862577-83E5-D7C4-D368-E6805D6942A8}"/>
              </a:ext>
            </a:extLst>
          </p:cNvPr>
          <p:cNvSpPr/>
          <p:nvPr/>
        </p:nvSpPr>
        <p:spPr>
          <a:xfrm>
            <a:off x="956197" y="2363964"/>
            <a:ext cx="5398184" cy="757138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I've always enjoyed using code to bring engaging visuals to life — blending creativity with logic.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69E4B3F-FB63-FF1F-8F1A-351713825516}"/>
              </a:ext>
            </a:extLst>
          </p:cNvPr>
          <p:cNvSpPr/>
          <p:nvPr/>
        </p:nvSpPr>
        <p:spPr>
          <a:xfrm>
            <a:off x="6564555" y="2348613"/>
            <a:ext cx="5398184" cy="757138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I'm especially interested in how computer graphics power animation, video games, and immersive experiences.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6404D34-9DDB-88B6-D22A-2A0863314F09}"/>
              </a:ext>
            </a:extLst>
          </p:cNvPr>
          <p:cNvSpPr/>
          <p:nvPr/>
        </p:nvSpPr>
        <p:spPr>
          <a:xfrm>
            <a:off x="3284011" y="1795209"/>
            <a:ext cx="1593444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Graphic Design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38C8CC2-1449-A6B3-995E-938D55B496C1}"/>
              </a:ext>
            </a:extLst>
          </p:cNvPr>
          <p:cNvSpPr/>
          <p:nvPr/>
        </p:nvSpPr>
        <p:spPr>
          <a:xfrm>
            <a:off x="6882456" y="1781107"/>
            <a:ext cx="2062450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Game Dev. &amp; Design</a:t>
            </a:r>
          </a:p>
        </p:txBody>
      </p:sp>
      <p:pic>
        <p:nvPicPr>
          <p:cNvPr id="14" name="Picture 13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DDE1B92E-7184-E2AD-BEAC-0B03585BA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949" y="3794378"/>
            <a:ext cx="3474303" cy="2256112"/>
          </a:xfrm>
          <a:prstGeom prst="rect">
            <a:avLst/>
          </a:prstGeom>
        </p:spPr>
      </p:pic>
      <p:pic>
        <p:nvPicPr>
          <p:cNvPr id="40" name="Picture 39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897FCD69-FC95-6902-BA83-2632B4443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9" y="3794378"/>
            <a:ext cx="3470527" cy="2229104"/>
          </a:xfrm>
          <a:prstGeom prst="rect">
            <a:avLst/>
          </a:prstGeom>
        </p:spPr>
      </p:pic>
      <p:pic>
        <p:nvPicPr>
          <p:cNvPr id="44" name="Picture 43" descr="Several screenshots of a computer&#10;&#10;Description automatically generated">
            <a:extLst>
              <a:ext uri="{FF2B5EF4-FFF2-40B4-BE49-F238E27FC236}">
                <a16:creationId xmlns:a16="http://schemas.microsoft.com/office/drawing/2014/main" id="{E6B0710F-4176-BCE3-B551-56C2FD490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376" y="3794378"/>
            <a:ext cx="3496974" cy="2256112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E080807-AB2E-780A-E05E-09402D115EE0}"/>
              </a:ext>
            </a:extLst>
          </p:cNvPr>
          <p:cNvSpPr/>
          <p:nvPr/>
        </p:nvSpPr>
        <p:spPr>
          <a:xfrm>
            <a:off x="846880" y="6299396"/>
            <a:ext cx="10981128" cy="328823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The following are screenshots of some of my website designs. In the next few slides I cover some of my favorite and most relevant projects.</a:t>
            </a:r>
          </a:p>
        </p:txBody>
      </p:sp>
    </p:spTree>
    <p:extLst>
      <p:ext uri="{BB962C8B-B14F-4D97-AF65-F5344CB8AC3E}">
        <p14:creationId xmlns:p14="http://schemas.microsoft.com/office/powerpoint/2010/main" val="125441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9D332-A37C-B275-0BD5-8A06F3FB7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40A779-22A7-3F55-CFE2-74F8740A6D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4C8DA7-CD09-E1BF-7595-22DD32F962AB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3BE96A-1391-4849-66F1-BF8EFB398120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7ED29C-8936-CE0C-6E32-150D1612761A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55C9CEB-83CA-372D-FF3E-CDEF66819E48}"/>
              </a:ext>
            </a:extLst>
          </p:cNvPr>
          <p:cNvSpPr/>
          <p:nvPr/>
        </p:nvSpPr>
        <p:spPr>
          <a:xfrm flipH="1" flipV="1">
            <a:off x="2646972" y="148230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76CCF9-883C-18CE-DD78-A4A51B9750B1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0885F8-2F86-D1CF-D7D2-2FD0B7DAE4B8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1E2A43-284D-70DE-ED15-1F26A7DCD248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1FFB13-2FE1-CCE7-CD11-67036080D01C}"/>
              </a:ext>
            </a:extLst>
          </p:cNvPr>
          <p:cNvSpPr/>
          <p:nvPr/>
        </p:nvSpPr>
        <p:spPr>
          <a:xfrm flipH="1" flipV="1">
            <a:off x="8332994" y="153462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487007-3A34-B719-1349-306CE3FA6276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4A75B7-7BED-C783-AC00-FB4D0589A228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D67748-7E5E-B3D5-7921-2F7223B3ABF9}"/>
              </a:ext>
            </a:extLst>
          </p:cNvPr>
          <p:cNvSpPr/>
          <p:nvPr/>
        </p:nvSpPr>
        <p:spPr>
          <a:xfrm flipH="1" flipV="1">
            <a:off x="9707190" y="218873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E58CEC-42F6-F916-5247-6795913A6FA3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EB9258-510A-DED9-B156-80A7DFEBF6BB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36D3CC-A990-34AE-CC8D-AB5B11C21C3D}"/>
              </a:ext>
            </a:extLst>
          </p:cNvPr>
          <p:cNvSpPr/>
          <p:nvPr/>
        </p:nvSpPr>
        <p:spPr>
          <a:xfrm flipH="1" flipV="1">
            <a:off x="555972" y="621731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819E9B-D85C-EDC8-A36E-7AD551C39548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CDC8A9-23A9-D053-111D-46908618C3BE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474076-957E-9924-6F2F-479F6B92B4C4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D7B523C-AA12-95FD-F4DB-0838424E1044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37BB0-5569-817B-5B9C-21E80D2E17DC}"/>
              </a:ext>
            </a:extLst>
          </p:cNvPr>
          <p:cNvSpPr/>
          <p:nvPr/>
        </p:nvSpPr>
        <p:spPr>
          <a:xfrm flipH="1" flipV="1">
            <a:off x="1442518" y="59854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918C4-6AC9-DB12-137D-1D05DED2D127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AECA8-CAAE-CEE5-A05F-97BC824033C1}"/>
              </a:ext>
            </a:extLst>
          </p:cNvPr>
          <p:cNvSpPr txBox="1"/>
          <p:nvPr/>
        </p:nvSpPr>
        <p:spPr>
          <a:xfrm>
            <a:off x="5476484" y="3992326"/>
            <a:ext cx="597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VR Development &amp; Educational Game Design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62162D-1B9D-C588-8FF7-0759B1DA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4352"/>
          <a:stretch/>
        </p:blipFill>
        <p:spPr>
          <a:xfrm>
            <a:off x="2047735" y="2075337"/>
            <a:ext cx="2931248" cy="292559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98F302-4E0F-BC6E-B68D-4978FF8461F2}"/>
              </a:ext>
            </a:extLst>
          </p:cNvPr>
          <p:cNvSpPr txBox="1">
            <a:spLocks/>
          </p:cNvSpPr>
          <p:nvPr/>
        </p:nvSpPr>
        <p:spPr>
          <a:xfrm>
            <a:off x="5476484" y="2537123"/>
            <a:ext cx="542155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7F5FF"/>
                </a:solidFill>
                <a:latin typeface="Praline MCL Regular" pitchFamily="2" charset="77"/>
              </a:rPr>
              <a:t>Oil Exploration Game </a:t>
            </a:r>
            <a:r>
              <a:rPr lang="en-US" sz="2000" dirty="0">
                <a:solidFill>
                  <a:srgbClr val="F7F5FF"/>
                </a:solidFill>
                <a:latin typeface="Praline MCL Regular" pitchFamily="2" charset="77"/>
              </a:rPr>
              <a:t>at Saudi Aramco</a:t>
            </a:r>
          </a:p>
        </p:txBody>
      </p:sp>
    </p:spTree>
    <p:extLst>
      <p:ext uri="{BB962C8B-B14F-4D97-AF65-F5344CB8AC3E}">
        <p14:creationId xmlns:p14="http://schemas.microsoft.com/office/powerpoint/2010/main" val="160786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C0831-5680-00F6-8172-13B6CFD6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CD0227-DEC6-558B-B050-D633CEE0AE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64EA04-6D98-E763-DA46-8137EBA75B33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8A9EC3-252A-03B9-F4A3-0B14FEFE1259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384308-C87C-8BC8-2951-D5673C4CAE62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D48FA9-7FC6-2D20-05B9-0567DEC81933}"/>
              </a:ext>
            </a:extLst>
          </p:cNvPr>
          <p:cNvSpPr/>
          <p:nvPr/>
        </p:nvSpPr>
        <p:spPr>
          <a:xfrm flipH="1" flipV="1">
            <a:off x="1270758" y="608861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B911EB-779E-8C2B-D37F-6CA66BD8A54A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3D3C3DD-0C6D-A8E3-78FE-5C86F320CA09}"/>
              </a:ext>
            </a:extLst>
          </p:cNvPr>
          <p:cNvSpPr/>
          <p:nvPr/>
        </p:nvSpPr>
        <p:spPr>
          <a:xfrm flipV="1">
            <a:off x="10676651" y="6615557"/>
            <a:ext cx="50291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D22B19-8A18-5065-BA85-EE147781FDD6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67988B-EC48-38AA-F34E-404CC3ADB969}"/>
              </a:ext>
            </a:extLst>
          </p:cNvPr>
          <p:cNvSpPr/>
          <p:nvPr/>
        </p:nvSpPr>
        <p:spPr>
          <a:xfrm flipH="1" flipV="1">
            <a:off x="557489" y="476988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C5BAF7-7348-631E-761D-D0286D70208C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E7766E-E551-7175-5D09-90B107AA8BE1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F66F94-7799-B912-7499-966BB8C13AE2}"/>
              </a:ext>
            </a:extLst>
          </p:cNvPr>
          <p:cNvSpPr/>
          <p:nvPr/>
        </p:nvSpPr>
        <p:spPr>
          <a:xfrm flipH="1" flipV="1">
            <a:off x="3441933" y="608348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776D20-A8B1-6FA2-1800-1F4048EE34D8}"/>
              </a:ext>
            </a:extLst>
          </p:cNvPr>
          <p:cNvSpPr/>
          <p:nvPr/>
        </p:nvSpPr>
        <p:spPr>
          <a:xfrm flipH="1" flipV="1">
            <a:off x="11922499" y="5305023"/>
            <a:ext cx="59216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A5DC8A-70D6-CFA4-C361-CEE47F1B328D}"/>
              </a:ext>
            </a:extLst>
          </p:cNvPr>
          <p:cNvSpPr/>
          <p:nvPr/>
        </p:nvSpPr>
        <p:spPr>
          <a:xfrm flipH="1" flipV="1">
            <a:off x="6923967" y="676097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7DB836C-35E1-E2D8-E5CA-84B0214C4503}"/>
              </a:ext>
            </a:extLst>
          </p:cNvPr>
          <p:cNvSpPr/>
          <p:nvPr/>
        </p:nvSpPr>
        <p:spPr>
          <a:xfrm flipH="1" flipV="1">
            <a:off x="539039" y="3602038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074CE46-917E-C297-58E0-1AD8909CFE5A}"/>
              </a:ext>
            </a:extLst>
          </p:cNvPr>
          <p:cNvSpPr/>
          <p:nvPr/>
        </p:nvSpPr>
        <p:spPr>
          <a:xfrm flipH="1" flipV="1">
            <a:off x="9336517" y="649538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5672EFC-A251-7E26-1DD5-4BA47BCA7240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37B306C-2314-62FB-4CB5-4FE392988A28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26232E-CC01-6FA3-B79C-EFCA536673D6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22641B-DEE7-8B38-7374-F2E6C3588078}"/>
              </a:ext>
            </a:extLst>
          </p:cNvPr>
          <p:cNvSpPr/>
          <p:nvPr/>
        </p:nvSpPr>
        <p:spPr>
          <a:xfrm flipH="1" flipV="1">
            <a:off x="12122750" y="3980136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3BAB5-96EE-2966-A417-ED52567EA124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D9C1-722E-0AC7-F49D-92446FF4C35B}"/>
              </a:ext>
            </a:extLst>
          </p:cNvPr>
          <p:cNvSpPr txBox="1"/>
          <p:nvPr/>
        </p:nvSpPr>
        <p:spPr>
          <a:xfrm>
            <a:off x="2397034" y="1690688"/>
            <a:ext cx="915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VR Development &amp; Educational Game Design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C44589-F0CB-3360-1546-663F6510FB55}"/>
              </a:ext>
            </a:extLst>
          </p:cNvPr>
          <p:cNvSpPr/>
          <p:nvPr/>
        </p:nvSpPr>
        <p:spPr>
          <a:xfrm>
            <a:off x="908899" y="2448353"/>
            <a:ext cx="2326292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VR Game Development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98560A-97ED-FCAC-431A-96F2B08D302A}"/>
              </a:ext>
            </a:extLst>
          </p:cNvPr>
          <p:cNvSpPr/>
          <p:nvPr/>
        </p:nvSpPr>
        <p:spPr>
          <a:xfrm>
            <a:off x="3308160" y="2453364"/>
            <a:ext cx="1449386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Game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83FA10-0CD9-5FE7-E241-8F5C783D9F7A}"/>
              </a:ext>
            </a:extLst>
          </p:cNvPr>
          <p:cNvSpPr/>
          <p:nvPr/>
        </p:nvSpPr>
        <p:spPr>
          <a:xfrm>
            <a:off x="4830515" y="2447812"/>
            <a:ext cx="1593444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User Research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B2BE08-08B9-C44C-C2A3-7E3835E51299}"/>
              </a:ext>
            </a:extLst>
          </p:cNvPr>
          <p:cNvSpPr/>
          <p:nvPr/>
        </p:nvSpPr>
        <p:spPr>
          <a:xfrm>
            <a:off x="6496928" y="2456238"/>
            <a:ext cx="168974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Unreal Engine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EDB8AD-53F9-26E1-34D1-D32C0158AABB}"/>
              </a:ext>
            </a:extLst>
          </p:cNvPr>
          <p:cNvSpPr txBox="1">
            <a:spLocks/>
          </p:cNvSpPr>
          <p:nvPr/>
        </p:nvSpPr>
        <p:spPr>
          <a:xfrm>
            <a:off x="2351314" y="365125"/>
            <a:ext cx="90024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7F5FF"/>
                </a:solidFill>
                <a:latin typeface="Praline MCL Regular" pitchFamily="2" charset="77"/>
              </a:rPr>
              <a:t>Oil Exploration Game </a:t>
            </a:r>
            <a:r>
              <a:rPr lang="en-US" sz="2000" dirty="0">
                <a:solidFill>
                  <a:srgbClr val="F7F5FF"/>
                </a:solidFill>
                <a:latin typeface="Praline MCL Regular" pitchFamily="2" charset="77"/>
              </a:rPr>
              <a:t>at Saudi Aramco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6C7C08C-770B-E3C6-C991-0E1874A1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4325"/>
          <a:stretch/>
        </p:blipFill>
        <p:spPr>
          <a:xfrm>
            <a:off x="975150" y="896983"/>
            <a:ext cx="1174429" cy="1172537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67FBAE-CC28-687F-529E-EE57E2C195CB}"/>
              </a:ext>
            </a:extLst>
          </p:cNvPr>
          <p:cNvSpPr/>
          <p:nvPr/>
        </p:nvSpPr>
        <p:spPr>
          <a:xfrm>
            <a:off x="908899" y="3009648"/>
            <a:ext cx="5162835" cy="3515701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Task 1</a:t>
            </a:r>
            <a:r>
              <a:rPr lang="en-US" sz="2000" b="1" noProof="0" dirty="0">
                <a:solidFill>
                  <a:srgbClr val="F7F5FF"/>
                </a:solidFill>
                <a:latin typeface="Lufga" pitchFamily="2" charset="77"/>
              </a:rPr>
              <a:t>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Added functionality to existing VR games.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Added functionalities that use hand tracking.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Developed a reusable VR template to convert Meta (Oculus) games to HTC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Vive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 Focus 3.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Solved hardware/software mismatches, despite limited HTC documentation.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endParaRPr lang="en-US" sz="1500" dirty="0">
              <a:solidFill>
                <a:srgbClr val="F7F5FF"/>
              </a:solidFill>
              <a:latin typeface="Lufga" pitchFamily="2" charset="77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EDFEFB-DAC5-928C-EEC8-9FAF8AEAF3DE}"/>
              </a:ext>
            </a:extLst>
          </p:cNvPr>
          <p:cNvSpPr/>
          <p:nvPr/>
        </p:nvSpPr>
        <p:spPr>
          <a:xfrm>
            <a:off x="6338824" y="3009648"/>
            <a:ext cx="5162835" cy="3515701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9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Task 2</a:t>
            </a:r>
            <a:r>
              <a:rPr lang="en-US" sz="2000" b="1" noProof="0" dirty="0">
                <a:solidFill>
                  <a:srgbClr val="F7F5FF"/>
                </a:solidFill>
                <a:latin typeface="Lufga" pitchFamily="2" charset="77"/>
              </a:rPr>
              <a:t>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Designed a serious game to teach new hires about oil exploration.</a:t>
            </a:r>
          </a:p>
          <a:p>
            <a:pPr marL="342900" indent="-342900">
              <a:lnSpc>
                <a:spcPts val="19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Conducted interviews with engineers and educators.</a:t>
            </a:r>
          </a:p>
          <a:p>
            <a:pPr marL="342900" indent="-342900">
              <a:lnSpc>
                <a:spcPts val="19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Researched existing educational games and gamification strategies.</a:t>
            </a:r>
          </a:p>
          <a:p>
            <a:pPr marL="342900" indent="-342900">
              <a:lnSpc>
                <a:spcPts val="19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Prototyped the concept in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Figm</a:t>
            </a:r>
            <a:r>
              <a:rPr lang="en-US" sz="1500" dirty="0">
                <a:solidFill>
                  <a:srgbClr val="F7F5FF"/>
                </a:solidFill>
                <a:latin typeface="Lufga" pitchFamily="2" charset="77"/>
              </a:rPr>
              <a:t>a.</a:t>
            </a:r>
          </a:p>
          <a:p>
            <a:pPr marL="342900" indent="-342900">
              <a:lnSpc>
                <a:spcPts val="19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  <a:defRPr/>
            </a:pPr>
            <a:r>
              <a:rPr lang="en-US" sz="1500" dirty="0">
                <a:solidFill>
                  <a:srgbClr val="F7F5FF"/>
                </a:solidFill>
                <a:latin typeface="Lufga" pitchFamily="2" charset="77"/>
              </a:rPr>
              <a:t>Got feedback from by team.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  <a:p>
            <a:pPr>
              <a:lnSpc>
                <a:spcPts val="19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Presented the results to stakeholder, and delivered 30% of the game development cycle, ready for production.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99461D-86FE-E75A-7C71-569517BEEA6D}"/>
              </a:ext>
            </a:extLst>
          </p:cNvPr>
          <p:cNvSpPr txBox="1"/>
          <p:nvPr/>
        </p:nvSpPr>
        <p:spPr>
          <a:xfrm>
            <a:off x="11248571" y="7344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1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CA37CF-E115-EB46-58E0-BBD0EED9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FE0AF5-EBC3-12D5-5DEB-79667B3454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832013-106F-32A7-5A0C-CE964049CA88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B552FD-2C5E-9F0E-B829-576AC9DA8BD6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9F2E6C-06B7-286E-5EF6-AEE49ED06D72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82C1B09-7CD9-AE6C-F88E-D95E8F37858F}"/>
              </a:ext>
            </a:extLst>
          </p:cNvPr>
          <p:cNvSpPr/>
          <p:nvPr/>
        </p:nvSpPr>
        <p:spPr>
          <a:xfrm flipH="1" flipV="1">
            <a:off x="2646972" y="148230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E7F77-884D-AB29-FA4F-747670191087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E51977-978F-23EF-CDC4-187EA243E34E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1B9DB6-2E86-DEBC-5FB4-C9F671C04CA8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011DC6-BC3D-3BB6-E42F-76C904965467}"/>
              </a:ext>
            </a:extLst>
          </p:cNvPr>
          <p:cNvSpPr/>
          <p:nvPr/>
        </p:nvSpPr>
        <p:spPr>
          <a:xfrm flipH="1" flipV="1">
            <a:off x="8332994" y="153462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DF39D8-5D11-F56F-772A-746251EB49CF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1FED42-3B97-7D2E-01C8-181B2F47E880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828410-641A-F863-437E-CBD19D26AEA4}"/>
              </a:ext>
            </a:extLst>
          </p:cNvPr>
          <p:cNvSpPr/>
          <p:nvPr/>
        </p:nvSpPr>
        <p:spPr>
          <a:xfrm flipH="1" flipV="1">
            <a:off x="9707190" y="218873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446068-836C-F995-9D43-8B5B2B45F66E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08BAADA-AC49-32EF-7018-92500125E1B0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D2A8C2-A09F-327C-A88E-F50917643C30}"/>
              </a:ext>
            </a:extLst>
          </p:cNvPr>
          <p:cNvSpPr/>
          <p:nvPr/>
        </p:nvSpPr>
        <p:spPr>
          <a:xfrm flipH="1" flipV="1">
            <a:off x="555972" y="621731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0A43BA-10C1-22A6-BA10-64228900B534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8143EE-E575-93CE-84CF-BFCE50371E52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80AAC06-8007-839A-1BA2-44E2A8C48C8A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A2BF7A0-DC13-90F2-A734-4664A3498E8D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7A345C-AF53-627C-C8B0-DADD9FFD35C5}"/>
              </a:ext>
            </a:extLst>
          </p:cNvPr>
          <p:cNvSpPr/>
          <p:nvPr/>
        </p:nvSpPr>
        <p:spPr>
          <a:xfrm flipH="1" flipV="1">
            <a:off x="1442518" y="59854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4DDF7-C6D8-7251-475B-8F3B4E070170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5128FC0-A670-6624-8A0E-96CAE3335F59}"/>
              </a:ext>
            </a:extLst>
          </p:cNvPr>
          <p:cNvSpPr txBox="1">
            <a:spLocks/>
          </p:cNvSpPr>
          <p:nvPr/>
        </p:nvSpPr>
        <p:spPr>
          <a:xfrm>
            <a:off x="6184344" y="2511092"/>
            <a:ext cx="425077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F7F5FF"/>
                </a:solidFill>
                <a:latin typeface="Praline MCL Regular" pitchFamily="2" charset="77"/>
              </a:rPr>
              <a:t>Phobigone</a:t>
            </a:r>
            <a:endParaRPr lang="en-US" sz="2000" dirty="0">
              <a:solidFill>
                <a:srgbClr val="F7F5FF"/>
              </a:solidFill>
              <a:latin typeface="Praline MCL Regular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D1281-CB85-DFC8-67E9-ABB6B8D92BD7}"/>
              </a:ext>
            </a:extLst>
          </p:cNvPr>
          <p:cNvSpPr txBox="1"/>
          <p:nvPr/>
        </p:nvSpPr>
        <p:spPr>
          <a:xfrm>
            <a:off x="6182215" y="3739187"/>
            <a:ext cx="526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7F5FF"/>
                </a:solidFill>
                <a:latin typeface="Lufga" pitchFamily="2" charset="77"/>
              </a:rPr>
              <a:t>VR game application to help users overcome their phobias (fear of the dark, heights, small spaces).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20371-722A-863F-9EFD-06218DB5C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83" y="1018262"/>
            <a:ext cx="5852022" cy="48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CE735C-D83F-16D4-5A1E-FB4D27635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F1A6668-3AA2-89D9-D66A-16FADD7661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0961FE-886F-7526-5450-F712D3F0FE70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3B2848-9BDA-8CBC-3393-0D506D0DE657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95B8A2-42A9-6C10-2034-8FED0AFEF41E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857D48-FED5-9599-E715-24AF661959E9}"/>
              </a:ext>
            </a:extLst>
          </p:cNvPr>
          <p:cNvSpPr/>
          <p:nvPr/>
        </p:nvSpPr>
        <p:spPr>
          <a:xfrm flipH="1" flipV="1">
            <a:off x="1270758" y="608861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02C0EE8-0D50-631C-EC32-DE137B34B2AE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016ECB-0A17-C2FE-884E-22292771DCCA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B591AC-D6C2-ECFF-F173-C460776A19CD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91C9BF-067D-2223-D020-9E815AB3EFE5}"/>
              </a:ext>
            </a:extLst>
          </p:cNvPr>
          <p:cNvSpPr/>
          <p:nvPr/>
        </p:nvSpPr>
        <p:spPr>
          <a:xfrm flipH="1" flipV="1">
            <a:off x="557489" y="476988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7C2E5C1-04EA-057E-08E3-5D9AA259C70C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AE169F-8652-3172-D5EA-61EE47CFF143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7F2A9A-0E19-B94F-CC24-6715534DFC3A}"/>
              </a:ext>
            </a:extLst>
          </p:cNvPr>
          <p:cNvSpPr/>
          <p:nvPr/>
        </p:nvSpPr>
        <p:spPr>
          <a:xfrm flipH="1" flipV="1">
            <a:off x="3441933" y="608348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B7C26F-DD54-F573-FDAF-1952AF49AC9C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D22D9C-778D-7F1E-3085-7F70EDA5A109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F3707F-BC8E-BBF9-02B4-76F2B19D48D5}"/>
              </a:ext>
            </a:extLst>
          </p:cNvPr>
          <p:cNvSpPr/>
          <p:nvPr/>
        </p:nvSpPr>
        <p:spPr>
          <a:xfrm flipH="1" flipV="1">
            <a:off x="539039" y="3602038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91C45B-3781-5B2A-E24F-9B6C7D767738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44B475-5A4C-C097-20DB-A72C448BA6BB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E9FBCE9-0FC1-4C09-B5F5-FD210C0AE024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3BCACE-070D-57BD-FB51-0945A71FA92F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7BC88B-895E-1F52-C34B-E93F3791CD96}"/>
              </a:ext>
            </a:extLst>
          </p:cNvPr>
          <p:cNvSpPr/>
          <p:nvPr/>
        </p:nvSpPr>
        <p:spPr>
          <a:xfrm flipH="1" flipV="1">
            <a:off x="11319741" y="4180276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71EE4-5132-0C7E-9F4E-BB0DA7B14DE3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90066-D004-548E-8620-44C0F9ABB5D1}"/>
              </a:ext>
            </a:extLst>
          </p:cNvPr>
          <p:cNvSpPr txBox="1"/>
          <p:nvPr/>
        </p:nvSpPr>
        <p:spPr>
          <a:xfrm>
            <a:off x="2830516" y="1519238"/>
            <a:ext cx="8725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7F5FF"/>
                </a:solidFill>
                <a:latin typeface="Lufga" pitchFamily="2" charset="77"/>
              </a:rPr>
              <a:t>VR game application to help users overcome their phobias (fear of the dark, heights, small spaces).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03F00A-8DB8-78F5-9D59-C6E00F62F24B}"/>
              </a:ext>
            </a:extLst>
          </p:cNvPr>
          <p:cNvSpPr/>
          <p:nvPr/>
        </p:nvSpPr>
        <p:spPr>
          <a:xfrm>
            <a:off x="908899" y="2530704"/>
            <a:ext cx="2326292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VR Game Development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A18D82-A5D1-32BB-60EF-D88A65655956}"/>
              </a:ext>
            </a:extLst>
          </p:cNvPr>
          <p:cNvSpPr/>
          <p:nvPr/>
        </p:nvSpPr>
        <p:spPr>
          <a:xfrm>
            <a:off x="3340823" y="2528871"/>
            <a:ext cx="1593444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Game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E3A927-23D8-A84D-3555-853A09688B51}"/>
              </a:ext>
            </a:extLst>
          </p:cNvPr>
          <p:cNvSpPr/>
          <p:nvPr/>
        </p:nvSpPr>
        <p:spPr>
          <a:xfrm>
            <a:off x="5046444" y="2528871"/>
            <a:ext cx="1593444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User Research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76970C-C88E-BDBE-706A-13540F1A440B}"/>
              </a:ext>
            </a:extLst>
          </p:cNvPr>
          <p:cNvSpPr/>
          <p:nvPr/>
        </p:nvSpPr>
        <p:spPr>
          <a:xfrm>
            <a:off x="6752065" y="2528871"/>
            <a:ext cx="1241937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Teamwork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28596F-CD3D-EE01-BE89-C21C5A1FD55D}"/>
              </a:ext>
            </a:extLst>
          </p:cNvPr>
          <p:cNvSpPr/>
          <p:nvPr/>
        </p:nvSpPr>
        <p:spPr>
          <a:xfrm>
            <a:off x="8100133" y="2526208"/>
            <a:ext cx="87268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Unity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F1B3D7F-E767-5D8D-E2EF-2AA7B64B9D03}"/>
              </a:ext>
            </a:extLst>
          </p:cNvPr>
          <p:cNvSpPr/>
          <p:nvPr/>
        </p:nvSpPr>
        <p:spPr>
          <a:xfrm>
            <a:off x="9078952" y="2524816"/>
            <a:ext cx="1317169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Blender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B99EEF-735D-76C3-FC8B-99B8DB80E2DA}"/>
              </a:ext>
            </a:extLst>
          </p:cNvPr>
          <p:cNvSpPr txBox="1">
            <a:spLocks/>
          </p:cNvSpPr>
          <p:nvPr/>
        </p:nvSpPr>
        <p:spPr>
          <a:xfrm>
            <a:off x="2793014" y="193675"/>
            <a:ext cx="85607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F7F5FF"/>
                </a:solidFill>
                <a:latin typeface="Praline MCL Regular" pitchFamily="2" charset="77"/>
              </a:rPr>
              <a:t>Phobigone</a:t>
            </a:r>
            <a:endParaRPr lang="en-US" sz="2000" dirty="0">
              <a:solidFill>
                <a:srgbClr val="F7F5FF"/>
              </a:solidFill>
              <a:latin typeface="Praline MCL Regular" pitchFamily="2" charset="7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F13BF8E-B246-1FC3-0B27-51FB3FEB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2" y="278260"/>
            <a:ext cx="2645160" cy="2202935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A6698BD-EBFB-5CC8-87AD-BB38966F12E8}"/>
              </a:ext>
            </a:extLst>
          </p:cNvPr>
          <p:cNvSpPr/>
          <p:nvPr/>
        </p:nvSpPr>
        <p:spPr>
          <a:xfrm>
            <a:off x="908900" y="3127143"/>
            <a:ext cx="4475900" cy="3398206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US" sz="1500" dirty="0">
                <a:solidFill>
                  <a:srgbClr val="F7F5FF"/>
                </a:solidFill>
                <a:latin typeface="Lufga" pitchFamily="2" charset="77"/>
              </a:rPr>
              <a:t>Users collect a star in each level to progress.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US" sz="1500" dirty="0">
                <a:solidFill>
                  <a:srgbClr val="F7F5FF"/>
                </a:solidFill>
                <a:latin typeface="Lufga" pitchFamily="2" charset="77"/>
              </a:rPr>
              <a:t>Designed the heights and claustrophobia levels for maximum immersion.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lang="en-US" sz="1500" dirty="0">
                <a:solidFill>
                  <a:srgbClr val="F7F5FF"/>
                </a:solidFill>
                <a:latin typeface="Lufga" pitchFamily="2" charset="77"/>
              </a:rPr>
              <a:t>Conducted pre/post-user testing and surveys — surprisingly, some users developed new fears, reinforcing the need for early UX testing.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E12B3113-0D27-9399-5716-ED0BAE54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4953" y="3255962"/>
            <a:ext cx="2237954" cy="2237954"/>
          </a:xfrm>
          <a:prstGeom prst="rect">
            <a:avLst/>
          </a:prstGeom>
          <a:ln>
            <a:noFill/>
          </a:ln>
          <a:effectLst>
            <a:outerShdw blurRad="179210" dist="38100" dir="5400000" algn="t" rotWithShape="0">
              <a:srgbClr val="F7F5FF">
                <a:alpha val="6755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774CDBAE-F3C1-C189-7C42-C6310A70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4684" y="4343891"/>
            <a:ext cx="2228341" cy="2228341"/>
          </a:xfrm>
          <a:prstGeom prst="rect">
            <a:avLst/>
          </a:prstGeom>
          <a:ln>
            <a:noFill/>
          </a:ln>
          <a:effectLst>
            <a:outerShdw blurRad="179210" dist="38100" dir="5400000" algn="t" rotWithShape="0">
              <a:srgbClr val="F7F5FF">
                <a:alpha val="6755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E8BB218-FB60-62E5-5998-47B1F3603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3166" y="3353045"/>
            <a:ext cx="2228341" cy="2228341"/>
          </a:xfrm>
          <a:prstGeom prst="rect">
            <a:avLst/>
          </a:prstGeom>
          <a:ln>
            <a:noFill/>
          </a:ln>
          <a:effectLst>
            <a:outerShdw blurRad="179210" dist="38100" dir="5400000" algn="t" rotWithShape="0">
              <a:srgbClr val="F7F5FF">
                <a:alpha val="6755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4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BA499-8E73-665B-BE34-DB1E0460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94A8F3-872D-DC95-96F8-AB6EE0519F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5C0842-AB6D-C45B-F514-A8AFE554783E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80855F-D74E-FF6C-0BDA-1D56D9449EE0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B358BB-DA08-E4FB-8D9E-A7A689348FE8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2D5698-6026-5931-7F9A-1135C18FF23B}"/>
              </a:ext>
            </a:extLst>
          </p:cNvPr>
          <p:cNvSpPr/>
          <p:nvPr/>
        </p:nvSpPr>
        <p:spPr>
          <a:xfrm flipH="1" flipV="1">
            <a:off x="2646972" y="148230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7A084E-4994-67F1-31B0-2C0DBA91B66A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AE3F2-DFFB-437E-274A-1C975A8E1A0B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21A7F9-60E0-234D-F2BA-23FFE60AE565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681DCB-A39F-FF3F-C198-51D95F5A4432}"/>
              </a:ext>
            </a:extLst>
          </p:cNvPr>
          <p:cNvSpPr/>
          <p:nvPr/>
        </p:nvSpPr>
        <p:spPr>
          <a:xfrm flipH="1" flipV="1">
            <a:off x="8332994" y="153462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443D9AA-3A57-42AE-DADE-FC0A81EAEA38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E895C4-8ADD-F6BA-2A6C-70D76B231014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16763A-2798-312D-4EAF-A963174C4B50}"/>
              </a:ext>
            </a:extLst>
          </p:cNvPr>
          <p:cNvSpPr/>
          <p:nvPr/>
        </p:nvSpPr>
        <p:spPr>
          <a:xfrm flipH="1" flipV="1">
            <a:off x="9707190" y="2188730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D90B27B-13E5-34F1-11E9-1F4B86E6005A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AA11C1-C129-670D-CEAE-05DCA77FEB01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DA798-A13F-136E-1A2C-A7431F921DD3}"/>
              </a:ext>
            </a:extLst>
          </p:cNvPr>
          <p:cNvSpPr/>
          <p:nvPr/>
        </p:nvSpPr>
        <p:spPr>
          <a:xfrm flipH="1" flipV="1">
            <a:off x="555972" y="621731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9EBF06-56D4-BA0B-E28A-457AA745CEAE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A69C67D-6FC5-80CA-6BDF-50D56125A954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660BCA-060E-A6CD-10FA-93BFE676DD20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48BC6F-48F1-7B75-67F8-43EB0EFB401E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528738-C59B-5FE5-0BDD-214F5816D1A5}"/>
              </a:ext>
            </a:extLst>
          </p:cNvPr>
          <p:cNvSpPr/>
          <p:nvPr/>
        </p:nvSpPr>
        <p:spPr>
          <a:xfrm flipH="1" flipV="1">
            <a:off x="1442518" y="59854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1C0F0-B3EC-1C3D-263A-50E7CEE2020E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BDF0BA4-3116-A7C4-B05E-E930164E1F5F}"/>
              </a:ext>
            </a:extLst>
          </p:cNvPr>
          <p:cNvSpPr txBox="1">
            <a:spLocks/>
          </p:cNvSpPr>
          <p:nvPr/>
        </p:nvSpPr>
        <p:spPr>
          <a:xfrm>
            <a:off x="6184344" y="2511092"/>
            <a:ext cx="425077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F7F5FF"/>
                </a:solidFill>
                <a:latin typeface="Praline MCL Regular" pitchFamily="2" charset="77"/>
              </a:rPr>
              <a:t>BalanceBuddy</a:t>
            </a:r>
            <a:endParaRPr lang="en-US" sz="2000" dirty="0">
              <a:solidFill>
                <a:srgbClr val="F7F5FF"/>
              </a:solidFill>
              <a:latin typeface="Praline MCL Regular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D42FFE-3F59-EE6E-6DBE-B843300A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4" y="734003"/>
            <a:ext cx="5381085" cy="5381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09D265-D632-32B4-F643-AA6042E10782}"/>
              </a:ext>
            </a:extLst>
          </p:cNvPr>
          <p:cNvSpPr txBox="1"/>
          <p:nvPr/>
        </p:nvSpPr>
        <p:spPr>
          <a:xfrm>
            <a:off x="6182215" y="3739187"/>
            <a:ext cx="526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7F5FF"/>
                </a:solidFill>
                <a:latin typeface="Lufga" pitchFamily="2" charset="77"/>
              </a:rPr>
              <a:t>Gamified website to balance between students’ schoolwork &amp; job search process.</a:t>
            </a:r>
          </a:p>
        </p:txBody>
      </p:sp>
    </p:spTree>
    <p:extLst>
      <p:ext uri="{BB962C8B-B14F-4D97-AF65-F5344CB8AC3E}">
        <p14:creationId xmlns:p14="http://schemas.microsoft.com/office/powerpoint/2010/main" val="176328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ACD80-6205-C7B5-0278-1FC5E809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A20EEFD-74F7-DABB-C2FD-8999FDD21C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BC2D47-F90B-9ABE-0E6C-F1FC7CBB23CC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BF5035-A256-58CA-BF5A-8C385CEE1071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381CF8-A3CF-2522-1230-A668C5E4ADEE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B88EEB-6DCF-F654-749C-BBFB4880B8AE}"/>
              </a:ext>
            </a:extLst>
          </p:cNvPr>
          <p:cNvSpPr/>
          <p:nvPr/>
        </p:nvSpPr>
        <p:spPr>
          <a:xfrm flipH="1" flipV="1">
            <a:off x="530572" y="627637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B5E4BD8-8CE4-B2BD-F4C7-38FFFAF2301C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D294FB-47E6-B25B-D8AC-CDE32BE46A2C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97E460-78A5-F0A0-E45A-A51045218915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2C8006-568B-5326-C366-3037CADA4F88}"/>
              </a:ext>
            </a:extLst>
          </p:cNvPr>
          <p:cNvSpPr/>
          <p:nvPr/>
        </p:nvSpPr>
        <p:spPr>
          <a:xfrm flipH="1" flipV="1">
            <a:off x="557489" y="476988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FCA312-300C-952A-73AE-A3B12633EC65}"/>
              </a:ext>
            </a:extLst>
          </p:cNvPr>
          <p:cNvSpPr/>
          <p:nvPr/>
        </p:nvSpPr>
        <p:spPr>
          <a:xfrm flipH="1" flipV="1">
            <a:off x="262723" y="4858814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9E07B7-1D5C-A33B-CF7A-C3798CE144D9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7AB93C-6DEF-D822-C283-AB9C98B2145C}"/>
              </a:ext>
            </a:extLst>
          </p:cNvPr>
          <p:cNvSpPr/>
          <p:nvPr/>
        </p:nvSpPr>
        <p:spPr>
          <a:xfrm flipH="1" flipV="1">
            <a:off x="3528776" y="6522218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C82935-E5F5-7D70-579E-CD2C5735CFBB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B32FB8-D08E-9ECB-AD40-2B2C531E3382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D6A47-79DE-73AA-2EB2-CE6B888C2BD7}"/>
              </a:ext>
            </a:extLst>
          </p:cNvPr>
          <p:cNvSpPr/>
          <p:nvPr/>
        </p:nvSpPr>
        <p:spPr>
          <a:xfrm flipH="1" flipV="1">
            <a:off x="295586" y="3463539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246737-3D80-9B22-06FE-5380BDEEAAC7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53BA913-4B98-5A14-871C-413F344CEADF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06D0CA-498E-57F3-FF63-10F9644B8D1A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236E5D-1ED5-DB1E-7247-ABCBE3D2CCDB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D3FD3E-0804-2CBE-B206-33D8CE1746D3}"/>
              </a:ext>
            </a:extLst>
          </p:cNvPr>
          <p:cNvSpPr/>
          <p:nvPr/>
        </p:nvSpPr>
        <p:spPr>
          <a:xfrm flipH="1" flipV="1">
            <a:off x="11319741" y="4180276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E92986-4AC7-4782-E2DB-39CB5429F49C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9C219-AEC8-1AE2-311B-D6F0715BCD98}"/>
              </a:ext>
            </a:extLst>
          </p:cNvPr>
          <p:cNvSpPr txBox="1"/>
          <p:nvPr/>
        </p:nvSpPr>
        <p:spPr>
          <a:xfrm>
            <a:off x="3396514" y="1606480"/>
            <a:ext cx="810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7F5FF"/>
                </a:solidFill>
                <a:latin typeface="Lufga" pitchFamily="2" charset="77"/>
              </a:rPr>
              <a:t>Gamified website to balance between students’ schoolwork &amp; job search process.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61FB22-7555-D1C7-1B6F-B5510C2B948F}"/>
              </a:ext>
            </a:extLst>
          </p:cNvPr>
          <p:cNvSpPr/>
          <p:nvPr/>
        </p:nvSpPr>
        <p:spPr>
          <a:xfrm>
            <a:off x="2982254" y="2674378"/>
            <a:ext cx="87268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UI/UX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EF6909-C5C0-0032-AD0D-C8B383C7DC69}"/>
              </a:ext>
            </a:extLst>
          </p:cNvPr>
          <p:cNvSpPr/>
          <p:nvPr/>
        </p:nvSpPr>
        <p:spPr>
          <a:xfrm>
            <a:off x="733736" y="2674378"/>
            <a:ext cx="2142387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Web Development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681C55-D99D-B923-A047-DD8562D5981A}"/>
              </a:ext>
            </a:extLst>
          </p:cNvPr>
          <p:cNvSpPr/>
          <p:nvPr/>
        </p:nvSpPr>
        <p:spPr>
          <a:xfrm>
            <a:off x="3976222" y="2664519"/>
            <a:ext cx="1593444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User Research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8AC88E-195F-11BE-CC4E-B4D5D49C1DE7}"/>
              </a:ext>
            </a:extLst>
          </p:cNvPr>
          <p:cNvSpPr/>
          <p:nvPr/>
        </p:nvSpPr>
        <p:spPr>
          <a:xfrm>
            <a:off x="5690946" y="2664519"/>
            <a:ext cx="1241937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Teamwork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F4DC25-EAC2-8CAA-3FF9-197492A903C4}"/>
              </a:ext>
            </a:extLst>
          </p:cNvPr>
          <p:cNvSpPr/>
          <p:nvPr/>
        </p:nvSpPr>
        <p:spPr>
          <a:xfrm>
            <a:off x="7052055" y="2646633"/>
            <a:ext cx="872688" cy="33855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8E1FE">
                  <a:alpha val="32262"/>
                </a:srgbClr>
              </a:gs>
              <a:gs pos="100000">
                <a:srgbClr val="E8E1FE">
                  <a:alpha val="10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F7F5FF"/>
                </a:solidFill>
                <a:latin typeface="Lufga" pitchFamily="2" charset="77"/>
              </a:rPr>
              <a:t>Figma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5E438E-8E6B-AA9D-6F90-F3FDDCF6049A}"/>
              </a:ext>
            </a:extLst>
          </p:cNvPr>
          <p:cNvSpPr txBox="1">
            <a:spLocks/>
          </p:cNvSpPr>
          <p:nvPr/>
        </p:nvSpPr>
        <p:spPr>
          <a:xfrm>
            <a:off x="3347434" y="280917"/>
            <a:ext cx="79572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err="1">
                <a:solidFill>
                  <a:srgbClr val="F7F5FF"/>
                </a:solidFill>
                <a:latin typeface="Praline MCL Regular" pitchFamily="2" charset="77"/>
              </a:rPr>
              <a:t>BalanceBuddy</a:t>
            </a:r>
            <a:endParaRPr lang="en-US" sz="2000" dirty="0">
              <a:solidFill>
                <a:srgbClr val="F7F5FF"/>
              </a:solidFill>
              <a:latin typeface="Praline MCL Regular" pitchFamily="2" charset="7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7D2329A2-D32F-21D8-AFD1-092354BA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0603" y="3568088"/>
            <a:ext cx="4865954" cy="25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755A01-3613-BA36-9E31-E65F0866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5" y="94935"/>
            <a:ext cx="2454807" cy="2454807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62600C9-E54C-8EB6-A0CD-E6457D62F9DA}"/>
              </a:ext>
            </a:extLst>
          </p:cNvPr>
          <p:cNvSpPr/>
          <p:nvPr/>
        </p:nvSpPr>
        <p:spPr>
          <a:xfrm>
            <a:off x="733737" y="3268430"/>
            <a:ext cx="2881012" cy="3256919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Features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Daily motivational tasks.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Roadmap with their progress in the job search process.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Visual gallery of motivational images tied to progress.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Notification sent via web-browser extension.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0DAC98-6920-67B4-A7AE-635EC68DA61D}"/>
              </a:ext>
            </a:extLst>
          </p:cNvPr>
          <p:cNvSpPr/>
          <p:nvPr/>
        </p:nvSpPr>
        <p:spPr>
          <a:xfrm>
            <a:off x="3865952" y="3268430"/>
            <a:ext cx="2881012" cy="3256919"/>
          </a:xfrm>
          <a:prstGeom prst="roundRect">
            <a:avLst>
              <a:gd name="adj" fmla="val 7078"/>
            </a:avLst>
          </a:prstGeom>
          <a:gradFill>
            <a:gsLst>
              <a:gs pos="0">
                <a:srgbClr val="E8E1FE">
                  <a:alpha val="10000"/>
                </a:srgbClr>
              </a:gs>
              <a:gs pos="100000">
                <a:srgbClr val="E8E1FE">
                  <a:alpha val="25000"/>
                </a:srgbClr>
              </a:gs>
            </a:gsLst>
            <a:lin ang="5400000" scaled="1"/>
          </a:gradFill>
          <a:ln>
            <a:noFill/>
          </a:ln>
          <a:effectLst>
            <a:outerShdw blurRad="500754" dist="17651" dir="5400000" algn="t" rotWithShape="0">
              <a:srgbClr val="E8E1FE">
                <a:alpha val="1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457200" rtl="0" eaLnBrk="1" fontAlgn="auto" latinLnBrk="0" hangingPunct="1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My Role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Designed and tested UX prototypes in Figma.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Back-end development with React and MongoDB.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7F5FF"/>
                </a:solidFill>
                <a:effectLst/>
                <a:uLnTx/>
                <a:uFillTx/>
                <a:latin typeface="Lufga" pitchFamily="2" charset="77"/>
                <a:ea typeface="+mn-ea"/>
                <a:cs typeface="+mn-cs"/>
              </a:rPr>
              <a:t>Built a browser extension for daily task pop-ups.</a:t>
            </a:r>
          </a:p>
          <a:p>
            <a:pPr marL="285750" marR="0" lvl="0" indent="-285750" algn="l" defTabSz="457200" rtl="0" eaLnBrk="1" fontAlgn="auto" latinLnBrk="0" hangingPunct="1">
              <a:lnSpc>
                <a:spcPts val="192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Char char="-"/>
              <a:tabLst/>
              <a:defRPr/>
            </a:pPr>
            <a:endParaRPr kumimoji="0" lang="en-US" sz="300" b="0" i="0" u="none" strike="noStrike" kern="1200" cap="none" spc="0" normalizeH="0" baseline="0" noProof="0" dirty="0">
              <a:ln>
                <a:noFill/>
              </a:ln>
              <a:solidFill>
                <a:srgbClr val="F7F5FF"/>
              </a:solidFill>
              <a:effectLst/>
              <a:uLnTx/>
              <a:uFillTx/>
              <a:latin typeface="Lufga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9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3878"/>
            </a:gs>
            <a:gs pos="100000">
              <a:srgbClr val="202847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9C5B3-9CE7-24FD-7A3E-9BA1B934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C8DFC3-DE73-3471-059D-E2CC8A2A0C8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3255963"/>
          </a:xfrm>
          <a:prstGeom prst="rect">
            <a:avLst/>
          </a:prstGeom>
          <a:gradFill>
            <a:gsLst>
              <a:gs pos="0">
                <a:srgbClr val="E8E1FE">
                  <a:alpha val="40000"/>
                </a:srgbClr>
              </a:gs>
              <a:gs pos="100000">
                <a:srgbClr val="E8E1FE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BD9-D6CE-AED7-8080-D0DD08418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219" y="3259171"/>
            <a:ext cx="3918930" cy="117499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7F5FF"/>
                </a:solidFill>
                <a:latin typeface="Praline MCL Regular" pitchFamily="2" charset="77"/>
              </a:rPr>
              <a:t>Thank you!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896F8-E9A7-CFA1-0FEE-58FE70127953}"/>
              </a:ext>
            </a:extLst>
          </p:cNvPr>
          <p:cNvSpPr/>
          <p:nvPr/>
        </p:nvSpPr>
        <p:spPr>
          <a:xfrm flipH="1" flipV="1">
            <a:off x="572906" y="228495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DDA833-7C94-9D40-AC4A-7FCFE98B5983}"/>
              </a:ext>
            </a:extLst>
          </p:cNvPr>
          <p:cNvSpPr/>
          <p:nvPr/>
        </p:nvSpPr>
        <p:spPr>
          <a:xfrm flipV="1">
            <a:off x="10286148" y="1299480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2B4377-AB51-3583-3B7D-4AACD1407692}"/>
              </a:ext>
            </a:extLst>
          </p:cNvPr>
          <p:cNvSpPr/>
          <p:nvPr/>
        </p:nvSpPr>
        <p:spPr>
          <a:xfrm flipV="1">
            <a:off x="1373648" y="790616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A9AFB7-6C45-4429-4740-738A479418B3}"/>
              </a:ext>
            </a:extLst>
          </p:cNvPr>
          <p:cNvSpPr/>
          <p:nvPr/>
        </p:nvSpPr>
        <p:spPr>
          <a:xfrm flipH="1" flipV="1">
            <a:off x="2646972" y="1482304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AACF4-FF41-B279-435B-331DCF361AE6}"/>
              </a:ext>
            </a:extLst>
          </p:cNvPr>
          <p:cNvSpPr/>
          <p:nvPr/>
        </p:nvSpPr>
        <p:spPr>
          <a:xfrm flipH="1" flipV="1">
            <a:off x="10938429" y="2667109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49CEEB-1828-1B70-609A-B7553CFBB875}"/>
              </a:ext>
            </a:extLst>
          </p:cNvPr>
          <p:cNvSpPr/>
          <p:nvPr/>
        </p:nvSpPr>
        <p:spPr>
          <a:xfrm flipV="1">
            <a:off x="10938429" y="5503923"/>
            <a:ext cx="45719" cy="45719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A383A3-2736-EEFC-C0B3-66685A08659A}"/>
              </a:ext>
            </a:extLst>
          </p:cNvPr>
          <p:cNvSpPr/>
          <p:nvPr/>
        </p:nvSpPr>
        <p:spPr>
          <a:xfrm flipH="1" flipV="1">
            <a:off x="11450901" y="707915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0C1BE92-9BD3-9EED-89D6-C7279B08230A}"/>
              </a:ext>
            </a:extLst>
          </p:cNvPr>
          <p:cNvSpPr/>
          <p:nvPr/>
        </p:nvSpPr>
        <p:spPr>
          <a:xfrm flipH="1" flipV="1">
            <a:off x="8332994" y="1534620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0F1239-B7C8-ED6F-9731-F9B3E353FCEF}"/>
              </a:ext>
            </a:extLst>
          </p:cNvPr>
          <p:cNvSpPr/>
          <p:nvPr/>
        </p:nvSpPr>
        <p:spPr>
          <a:xfrm flipH="1" flipV="1">
            <a:off x="608289" y="4609601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FF0D94-512B-5814-7A65-7061534C87E3}"/>
              </a:ext>
            </a:extLst>
          </p:cNvPr>
          <p:cNvSpPr/>
          <p:nvPr/>
        </p:nvSpPr>
        <p:spPr>
          <a:xfrm flipH="1" flipV="1">
            <a:off x="5648867" y="624556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257647-279B-5D73-C7DB-2BFAAE718E9B}"/>
              </a:ext>
            </a:extLst>
          </p:cNvPr>
          <p:cNvSpPr/>
          <p:nvPr/>
        </p:nvSpPr>
        <p:spPr>
          <a:xfrm flipH="1" flipV="1">
            <a:off x="8674037" y="2794914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4B7C00-5495-0043-759E-9F6EA7893B9F}"/>
              </a:ext>
            </a:extLst>
          </p:cNvPr>
          <p:cNvSpPr/>
          <p:nvPr/>
        </p:nvSpPr>
        <p:spPr>
          <a:xfrm flipH="1" flipV="1">
            <a:off x="10232315" y="5230883"/>
            <a:ext cx="53833" cy="538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E3EF87-9335-546D-419F-A2D06D1A890C}"/>
              </a:ext>
            </a:extLst>
          </p:cNvPr>
          <p:cNvSpPr/>
          <p:nvPr/>
        </p:nvSpPr>
        <p:spPr>
          <a:xfrm flipH="1" flipV="1">
            <a:off x="7935884" y="6193247"/>
            <a:ext cx="104633" cy="104633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9D5E46-0DB1-4B2E-205A-A723AEC7C17F}"/>
              </a:ext>
            </a:extLst>
          </p:cNvPr>
          <p:cNvSpPr/>
          <p:nvPr/>
        </p:nvSpPr>
        <p:spPr>
          <a:xfrm flipH="1" flipV="1">
            <a:off x="539039" y="3602038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4C38E-0FDB-4DD1-EB4E-8C170155A23D}"/>
              </a:ext>
            </a:extLst>
          </p:cNvPr>
          <p:cNvSpPr/>
          <p:nvPr/>
        </p:nvSpPr>
        <p:spPr>
          <a:xfrm flipH="1" flipV="1">
            <a:off x="9126452" y="6123997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050E3DA-532D-A72C-507F-2B1AB4557598}"/>
              </a:ext>
            </a:extLst>
          </p:cNvPr>
          <p:cNvSpPr/>
          <p:nvPr/>
        </p:nvSpPr>
        <p:spPr>
          <a:xfrm flipH="1" flipV="1">
            <a:off x="5957500" y="81347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78F351-D420-47D0-03AB-95E458C0714D}"/>
              </a:ext>
            </a:extLst>
          </p:cNvPr>
          <p:cNvSpPr/>
          <p:nvPr/>
        </p:nvSpPr>
        <p:spPr>
          <a:xfrm flipH="1" flipV="1">
            <a:off x="8749392" y="390805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546D29-B46B-7DB9-B6FF-32921001D38D}"/>
              </a:ext>
            </a:extLst>
          </p:cNvPr>
          <p:cNvSpPr/>
          <p:nvPr/>
        </p:nvSpPr>
        <p:spPr>
          <a:xfrm flipH="1" flipV="1">
            <a:off x="3444109" y="621732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artoon character wearing a space suit and glasses&#10;&#10;Description automatically generated">
            <a:extLst>
              <a:ext uri="{FF2B5EF4-FFF2-40B4-BE49-F238E27FC236}">
                <a16:creationId xmlns:a16="http://schemas.microsoft.com/office/drawing/2014/main" id="{F344E1A1-8DB4-E52C-F02B-74848C74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44" y="1381965"/>
            <a:ext cx="7201172" cy="112262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36BC9BD-1608-B029-EC44-27CC75D80C18}"/>
              </a:ext>
            </a:extLst>
          </p:cNvPr>
          <p:cNvSpPr/>
          <p:nvPr/>
        </p:nvSpPr>
        <p:spPr>
          <a:xfrm flipH="1" flipV="1">
            <a:off x="6926719" y="2656414"/>
            <a:ext cx="138500" cy="138500"/>
          </a:xfrm>
          <a:prstGeom prst="ellipse">
            <a:avLst/>
          </a:prstGeom>
          <a:solidFill>
            <a:srgbClr val="F7F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919FA-C86A-60D5-8856-FB89E13DF265}"/>
              </a:ext>
            </a:extLst>
          </p:cNvPr>
          <p:cNvSpPr txBox="1"/>
          <p:nvPr/>
        </p:nvSpPr>
        <p:spPr>
          <a:xfrm>
            <a:off x="7625443" y="-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06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4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3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4" dur="30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repeatCount="indefinite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3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64" dur="3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repeatCount="indefinite" accel="50000" decel="50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4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9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84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6" presetClass="emph" presetSubtype="0" repeatCount="indefinite" accel="50000" decel="5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9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repeatCount="indefinite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4" dur="30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</TotalTime>
  <Words>438</Words>
  <Application>Microsoft Macintosh PowerPoint</Application>
  <PresentationFormat>Widescreen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COCOGOOSE</vt:lpstr>
      <vt:lpstr>COCOGOOSE DEMIBOLD</vt:lpstr>
      <vt:lpstr>Lufga</vt:lpstr>
      <vt:lpstr>Praline MCL Regular</vt:lpstr>
      <vt:lpstr>Office Theme</vt:lpstr>
      <vt:lpstr>Hello, I'm Besmelh Alshaalan!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Besmelh Alshaalan</dc:creator>
  <cp:lastModifiedBy>Besmelh Alshaalan</cp:lastModifiedBy>
  <cp:revision>10</cp:revision>
  <dcterms:created xsi:type="dcterms:W3CDTF">2025-05-20T11:38:02Z</dcterms:created>
  <dcterms:modified xsi:type="dcterms:W3CDTF">2025-06-24T21:27:35Z</dcterms:modified>
</cp:coreProperties>
</file>